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8" r:id="rId3"/>
    <p:sldId id="293" r:id="rId4"/>
    <p:sldId id="260" r:id="rId5"/>
    <p:sldId id="282" r:id="rId6"/>
    <p:sldId id="283" r:id="rId7"/>
    <p:sldId id="284" r:id="rId8"/>
    <p:sldId id="265" r:id="rId9"/>
    <p:sldId id="279" r:id="rId10"/>
    <p:sldId id="280" r:id="rId11"/>
    <p:sldId id="287" r:id="rId12"/>
    <p:sldId id="288" r:id="rId13"/>
    <p:sldId id="289" r:id="rId14"/>
    <p:sldId id="290" r:id="rId15"/>
    <p:sldId id="291" r:id="rId16"/>
    <p:sldId id="294" r:id="rId17"/>
    <p:sldId id="261" r:id="rId18"/>
    <p:sldId id="267" r:id="rId19"/>
    <p:sldId id="25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FDB"/>
    <a:srgbClr val="FFCF06"/>
    <a:srgbClr val="0068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2355" y="3513379"/>
            <a:ext cx="10606036" cy="1192734"/>
          </a:xfrm>
        </p:spPr>
        <p:txBody>
          <a:bodyPr bIns="0"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2354" y="4706113"/>
            <a:ext cx="10606036" cy="14412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rgbClr val="2C9FD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7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9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1709738"/>
            <a:ext cx="11438165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5" y="4589463"/>
            <a:ext cx="1143816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7609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885" y="1825625"/>
            <a:ext cx="5627915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578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4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9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95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8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365125"/>
            <a:ext cx="4380140" cy="16922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52525"/>
            <a:ext cx="6646862" cy="47085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1886" y="2149474"/>
            <a:ext cx="4380140" cy="371951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6499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365125"/>
            <a:ext cx="4380140" cy="16922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365125"/>
            <a:ext cx="6646862" cy="54959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1886" y="2181224"/>
            <a:ext cx="4380140" cy="36877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86128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1885" y="365125"/>
            <a:ext cx="114381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5" y="1825625"/>
            <a:ext cx="114381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0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9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2C9FDB"/>
          </a:solidFill>
          <a:latin typeface="Source Sans Pro" panose="020B05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ynamics365/business-central/dev-itpro/administration/telemetry-environment-lifecycle-trace" TargetMode="External"/><Relationship Id="rId2" Type="http://schemas.openxmlformats.org/officeDocument/2006/relationships/hyperlink" Target="https://learn.microsoft.com/en-us/dynamics365/business-central/dev-itpro/administration/telemetry-long-running-sql-query-tra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microsoft.com/en-us/dynamics365/business-central/dev-itpro/administration/telemetry-database-locks-tra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ynamics365/business-central/dev-itpro/administration/telemetry-environment-lifecycle-trac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earn.microsoft.com/en-us/dynamics365/business-central/dev-itpro/developer/devenv-partial-record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Ln98czYXmo&amp;t=1911s" TargetMode="External"/><Relationship Id="rId2" Type="http://schemas.openxmlformats.org/officeDocument/2006/relationships/hyperlink" Target="https://learn.microsoft.com/en-us/dynamics365/business-central/dev-itpro/developer/devenv-read-isol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ata-explorer/kusto/query/kql-quick-reference" TargetMode="External"/><Relationship Id="rId2" Type="http://schemas.openxmlformats.org/officeDocument/2006/relationships/hyperlink" Target="https://techcommunity.microsoft.com/t5/azure-data-explorer-blog/kql-cheat-sheets-quick-reference-official-page/ba-p/120318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ata-explorer/kusto/query/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learn.microsoft.com/en-us/training/paths/kusto-query-langu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tective.kusto.io/" TargetMode="External"/><Relationship Id="rId5" Type="http://schemas.openxmlformats.org/officeDocument/2006/relationships/hyperlink" Target="https://github.com/rod-trent/MustLearnKQL" TargetMode="External"/><Relationship Id="rId4" Type="http://schemas.openxmlformats.org/officeDocument/2006/relationships/hyperlink" Target="https://www.pluralsight.com/courses/kusto-query-language-kql-from-scratch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uiliotacconi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ynamics365/business-central/dev-itpro/administration/telemetry-environment-lifecycle-trac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earn.microsoft.com/en-us/dynamics365/business-central/dev-itpro/administration/telemetry-environment-lifecycle-tra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34D82C-CE53-F846-B467-D0B94AA9B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061" y="3363750"/>
            <a:ext cx="10606036" cy="1192734"/>
          </a:xfrm>
        </p:spPr>
        <p:txBody>
          <a:bodyPr>
            <a:normAutofit/>
          </a:bodyPr>
          <a:lstStyle/>
          <a:p>
            <a:r>
              <a:rPr lang="en-US" sz="5400" dirty="0"/>
              <a:t>10 Telemetry Tips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FB91D31-3A17-534A-90AB-55764751E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061" y="4556484"/>
            <a:ext cx="11526473" cy="1441299"/>
          </a:xfrm>
        </p:spPr>
        <p:txBody>
          <a:bodyPr/>
          <a:lstStyle/>
          <a:p>
            <a:r>
              <a:rPr lang="en-US" dirty="0"/>
              <a:t>That Will Boost Your Dynamics 365 Business Central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3018260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Check Long Running SQL Queries (LRQ) / AL Methods(LRAM)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09592-217C-BDCB-94B9-1DA738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45" y="1602553"/>
            <a:ext cx="10387968" cy="4351338"/>
          </a:xfrm>
        </p:spPr>
        <p:txBody>
          <a:bodyPr>
            <a:normAutofit/>
          </a:bodyPr>
          <a:lstStyle/>
          <a:p>
            <a:r>
              <a:rPr lang="en-US" sz="1800" dirty="0"/>
              <a:t>Long Running SQL Queries (LRQ) RT0005 : </a:t>
            </a:r>
            <a:r>
              <a:rPr lang="en-US" sz="1800" dirty="0">
                <a:hlinkClick r:id="rId2"/>
              </a:rPr>
              <a:t>https://learn.microsoft.com/en-us/dynamics365/business-central/dev-itpro/administration/telemetry-long-running-sql-query-trace</a:t>
            </a:r>
            <a:r>
              <a:rPr lang="en-US" sz="1800" dirty="0"/>
              <a:t> (available since v15.0)</a:t>
            </a:r>
          </a:p>
          <a:p>
            <a:r>
              <a:rPr lang="en-US" sz="1800" dirty="0"/>
              <a:t>Long Running AL Methods (LRAM) RT0018 : </a:t>
            </a:r>
            <a:r>
              <a:rPr lang="en-US" sz="1800" dirty="0">
                <a:hlinkClick r:id="rId3"/>
              </a:rPr>
              <a:t>https://learn.microsoft.com/en-us/dynamics365/business-central/dev-itpro/administration/telemetry-environment-lifecycle-trace</a:t>
            </a:r>
            <a:r>
              <a:rPr lang="en-US" sz="1800" dirty="0"/>
              <a:t> (available since 17.1)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AA78E4-5459-7F4E-643C-5B716C573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35" y="2928116"/>
            <a:ext cx="9233153" cy="23875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9B1DB8-42D2-572A-B101-AD8A68772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524" y="3501098"/>
            <a:ext cx="3955526" cy="29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Investigate Lock Timeouts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09592-217C-BDCB-94B9-1DA738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45" y="1602553"/>
            <a:ext cx="1038796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Lock Timeouts (RT0012 / RT0013): </a:t>
            </a:r>
            <a:r>
              <a:rPr lang="en-US" sz="2000" dirty="0">
                <a:hlinkClick r:id="rId2"/>
              </a:rPr>
              <a:t>https://learn.microsoft.com/en-us/dynamics365/business-central/dev-itpro/administration/telemetry-database-locks-trace</a:t>
            </a:r>
            <a:r>
              <a:rPr lang="en-US" sz="2000" dirty="0"/>
              <a:t> (available since v16.2)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A535B9-D3AD-FEC8-9264-FDBA9EB6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2248537"/>
            <a:ext cx="9121231" cy="25567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387BCDC-B8EA-7DD2-35B0-13E5A6376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22" y="3632243"/>
            <a:ext cx="8592193" cy="234616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7900A04-22B6-88BC-9642-CD7DB3A47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2174" y="2232775"/>
            <a:ext cx="2409826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02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E0BD4EA-1D76-A829-1EE0-F8EC814E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3456301"/>
            <a:ext cx="7021585" cy="2364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Investigate Deadlocks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09592-217C-BDCB-94B9-1DA738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45" y="1602553"/>
            <a:ext cx="1038796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Environmental signals (RT0028) : </a:t>
            </a:r>
            <a:r>
              <a:rPr lang="en-US" sz="2000" dirty="0">
                <a:hlinkClick r:id="rId3"/>
              </a:rPr>
              <a:t>https://learn.microsoft.com/en-us/dynamics365/business-central/dev-itpro/administration/telemetry-environment-lifecycle-trace</a:t>
            </a:r>
            <a:r>
              <a:rPr lang="en-US" sz="2000" dirty="0"/>
              <a:t> (available since v20.0)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B2B230-3B8D-7D05-DC2F-1CC629021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546" y="2505435"/>
            <a:ext cx="8036653" cy="22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Improvement patterns: </a:t>
            </a:r>
            <a:r>
              <a:rPr lang="en-US" dirty="0" err="1"/>
              <a:t>Setloadfields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09592-217C-BDCB-94B9-1DA738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45" y="1602553"/>
            <a:ext cx="10387968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Setloadfields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https://learn.microsoft.com/en-us/dynamics365/business-central/dev-itpro/developer/devenv-partial-records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C1DA864-8EC4-9D13-44BD-58D0C9DC8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43" y="2901817"/>
            <a:ext cx="11199377" cy="198368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9EFE2E18-1413-EB86-F642-D2BA34A05D6E}"/>
              </a:ext>
            </a:extLst>
          </p:cNvPr>
          <p:cNvSpPr/>
          <p:nvPr/>
        </p:nvSpPr>
        <p:spPr>
          <a:xfrm>
            <a:off x="4402068" y="3083065"/>
            <a:ext cx="2476162" cy="1893537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815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Improvement patterns: </a:t>
            </a:r>
            <a:r>
              <a:rPr lang="en-US" dirty="0" err="1"/>
              <a:t>ReadIsolation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09592-217C-BDCB-94B9-1DA738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45" y="1602553"/>
            <a:ext cx="10387968" cy="4351338"/>
          </a:xfrm>
        </p:spPr>
        <p:txBody>
          <a:bodyPr>
            <a:normAutofit/>
          </a:bodyPr>
          <a:lstStyle/>
          <a:p>
            <a:r>
              <a:rPr lang="en-US" sz="2000" dirty="0" err="1"/>
              <a:t>ReadIsolation</a:t>
            </a:r>
            <a:r>
              <a:rPr lang="en-US" sz="2000" dirty="0"/>
              <a:t> (available since v21.0) :  </a:t>
            </a:r>
            <a:r>
              <a:rPr lang="en-US" sz="2000" dirty="0">
                <a:hlinkClick r:id="rId2"/>
              </a:rPr>
              <a:t>https://learn.microsoft.com/en-us/dynamics365/business-central/dev-itpro/developer/devenv-read-isolation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Milestone Video </a:t>
            </a:r>
            <a:r>
              <a:rPr lang="en-US" sz="2000" dirty="0">
                <a:hlinkClick r:id="rId3"/>
              </a:rPr>
              <a:t>https://www.youtube.com/watch?v=1Ln98czYXmo&amp;t=1911s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4F7B9D-310F-349E-50D9-1C7A07FBA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176" y="2754235"/>
            <a:ext cx="9174525" cy="31996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F0BA7EB-87B8-08BB-8026-62721ADFA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99" y="3235311"/>
            <a:ext cx="2100263" cy="24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1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Determine What Was Running at that time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09592-217C-BDCB-94B9-1DA738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45" y="1507037"/>
            <a:ext cx="103879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Assumption: many signals have </a:t>
            </a:r>
            <a:r>
              <a:rPr lang="en-US" sz="2800" b="1" i="1" dirty="0" err="1"/>
              <a:t>executionTime</a:t>
            </a:r>
            <a:r>
              <a:rPr lang="en-US" sz="2800" dirty="0"/>
              <a:t>, </a:t>
            </a:r>
            <a:r>
              <a:rPr lang="en-US" sz="2800" b="1" i="1" dirty="0" err="1"/>
              <a:t>totalTime</a:t>
            </a:r>
            <a:r>
              <a:rPr lang="en-US" sz="2800" dirty="0"/>
              <a:t>, </a:t>
            </a:r>
            <a:r>
              <a:rPr lang="en-US" sz="2800" b="1" i="1" dirty="0" err="1"/>
              <a:t>serverExecutionTime</a:t>
            </a:r>
            <a:r>
              <a:rPr lang="en-US" sz="2800" dirty="0"/>
              <a:t>. You have to determine WHEN they started. </a:t>
            </a:r>
          </a:p>
          <a:p>
            <a:r>
              <a:rPr lang="en-US" sz="2400" dirty="0"/>
              <a:t>Example: Tuesday 9</a:t>
            </a:r>
            <a:r>
              <a:rPr lang="en-US" sz="2400" baseline="30000" dirty="0"/>
              <a:t>th</a:t>
            </a:r>
            <a:r>
              <a:rPr lang="en-US" sz="2400" dirty="0"/>
              <a:t> April  between 18:42 to 18:44 UTC+2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6027AF8-414A-E58D-23B8-3EA08B7F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70" y="3778222"/>
            <a:ext cx="2900362" cy="19669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1F504A2-5DDC-A7C4-B97E-2A8E60C5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22" y="3124119"/>
            <a:ext cx="7962893" cy="26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3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Compare pre- and post- update / changes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53A376-2A50-007B-9FC8-76AEFBBE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418114"/>
            <a:ext cx="2762375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After major update </a:t>
            </a:r>
          </a:p>
          <a:p>
            <a:r>
              <a:rPr lang="en-US" sz="2000" dirty="0"/>
              <a:t>After minor update</a:t>
            </a:r>
          </a:p>
          <a:p>
            <a:r>
              <a:rPr lang="en-US" sz="2000" dirty="0"/>
              <a:t>After AppSource apps changes</a:t>
            </a:r>
          </a:p>
          <a:p>
            <a:r>
              <a:rPr lang="en-US" sz="2000" dirty="0"/>
              <a:t>After Per Tenant Extension updates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91E56E0-3C26-9E72-BCE3-EDAFC929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2" y="4187479"/>
            <a:ext cx="9969794" cy="158197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980CBE-2E32-ABDD-D4E1-A846EE37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73" y="1435209"/>
            <a:ext cx="8162488" cy="159906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D63A1CE-6ADF-2232-7FE3-035B51CF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873" y="3229589"/>
            <a:ext cx="8086987" cy="11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17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10. Useful KQL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09592-217C-BDCB-94B9-1DA738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45" y="1602553"/>
            <a:ext cx="103879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CHEAT SHEET</a:t>
            </a:r>
          </a:p>
          <a:p>
            <a:r>
              <a:rPr lang="en-US" sz="2000" dirty="0"/>
              <a:t>Official CS: </a:t>
            </a:r>
            <a:r>
              <a:rPr lang="en-US" sz="1800" dirty="0">
                <a:hlinkClick r:id="rId2"/>
              </a:rPr>
              <a:t>KQL cheat sheets - Quick Reference official page - Microsoft Community Hub</a:t>
            </a:r>
            <a:endParaRPr lang="en-US" sz="1800" dirty="0"/>
          </a:p>
          <a:p>
            <a:r>
              <a:rPr lang="en-US" sz="2000" dirty="0"/>
              <a:t>MS Learn: </a:t>
            </a:r>
            <a:r>
              <a:rPr lang="en-US" sz="1800" dirty="0">
                <a:hlinkClick r:id="rId3"/>
              </a:rPr>
              <a:t>KQL quick reference - Azure Data Explorer &amp; Real-Time Analytics | Microsoft Learn</a:t>
            </a:r>
            <a:endParaRPr lang="en-US" sz="1800" dirty="0"/>
          </a:p>
          <a:p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Boost your KQL scripts with:</a:t>
            </a:r>
            <a:endParaRPr lang="en-US" sz="4000" b="1" dirty="0"/>
          </a:p>
          <a:p>
            <a:pPr marL="0" indent="0" algn="ctr">
              <a:buNone/>
            </a:pPr>
            <a:r>
              <a:rPr lang="en-US" sz="4000" b="1" dirty="0"/>
              <a:t>evaluate pivot</a:t>
            </a:r>
          </a:p>
          <a:p>
            <a:pPr marL="0" indent="0" algn="ctr">
              <a:buNone/>
            </a:pPr>
            <a:r>
              <a:rPr lang="en-US" sz="4000" b="1" dirty="0" err="1"/>
              <a:t>hourofday</a:t>
            </a:r>
            <a:endParaRPr lang="en-US" sz="4000" b="1" dirty="0"/>
          </a:p>
          <a:p>
            <a:pPr marL="0" indent="0" algn="ctr">
              <a:buNone/>
            </a:pPr>
            <a:r>
              <a:rPr lang="en-US" sz="4000" b="1" dirty="0" err="1"/>
              <a:t>externaldata</a:t>
            </a: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2925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BONUS TRACK : Start / Continue learning KQL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09592-217C-BDCB-94B9-1DA738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45" y="1602553"/>
            <a:ext cx="103879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BEGINNERS</a:t>
            </a:r>
          </a:p>
          <a:p>
            <a:r>
              <a:rPr lang="en-US" sz="2000" dirty="0"/>
              <a:t>MS Learn (course) : </a:t>
            </a:r>
            <a:r>
              <a:rPr lang="en-US" sz="1800" dirty="0">
                <a:hlinkClick r:id="rId2"/>
              </a:rPr>
              <a:t>Data analysis with Kusto Query Language - Training | Microsoft Learn</a:t>
            </a:r>
            <a:endParaRPr lang="en-US" sz="1800" dirty="0"/>
          </a:p>
          <a:p>
            <a:r>
              <a:rPr lang="en-US" sz="2000" dirty="0"/>
              <a:t>MS Learn: </a:t>
            </a:r>
            <a:r>
              <a:rPr lang="it-IT" sz="1800" dirty="0" err="1">
                <a:hlinkClick r:id="rId3"/>
              </a:rPr>
              <a:t>Kusto</a:t>
            </a:r>
            <a:r>
              <a:rPr lang="it-IT" sz="1800" dirty="0">
                <a:hlinkClick r:id="rId3"/>
              </a:rPr>
              <a:t> Query Language (KQL) </a:t>
            </a:r>
            <a:r>
              <a:rPr lang="it-IT" sz="1800" dirty="0" err="1">
                <a:hlinkClick r:id="rId3"/>
              </a:rPr>
              <a:t>overview</a:t>
            </a:r>
            <a:r>
              <a:rPr lang="it-IT" sz="1800" dirty="0">
                <a:hlinkClick r:id="rId3"/>
              </a:rPr>
              <a:t> - Azure Data Explorer &amp; Real-Time Analytics | Microsoft </a:t>
            </a:r>
            <a:r>
              <a:rPr lang="it-IT" sz="1800" dirty="0" err="1">
                <a:hlinkClick r:id="rId3"/>
              </a:rPr>
              <a:t>Learn</a:t>
            </a:r>
            <a:endParaRPr lang="en-US" sz="1800" dirty="0"/>
          </a:p>
          <a:p>
            <a:r>
              <a:rPr lang="en-US" sz="2000" dirty="0" err="1"/>
              <a:t>Pluralshight</a:t>
            </a:r>
            <a:r>
              <a:rPr lang="en-US" sz="2000" dirty="0"/>
              <a:t> : </a:t>
            </a:r>
            <a:r>
              <a:rPr lang="en-US" sz="1800" dirty="0">
                <a:hlinkClick r:id="rId4"/>
              </a:rPr>
              <a:t>KQL Online Course: The Basics of Kusto Query Language | Pluralsight</a:t>
            </a:r>
            <a:endParaRPr lang="en-US" sz="1800" dirty="0"/>
          </a:p>
          <a:p>
            <a:r>
              <a:rPr lang="en-US" sz="2000" dirty="0"/>
              <a:t>Free E-book : </a:t>
            </a:r>
            <a:r>
              <a:rPr lang="en-US" sz="1800" dirty="0">
                <a:hlinkClick r:id="rId5"/>
              </a:rPr>
              <a:t>GitHub - rod-</a:t>
            </a:r>
            <a:r>
              <a:rPr lang="en-US" sz="1800" dirty="0" err="1">
                <a:hlinkClick r:id="rId5"/>
              </a:rPr>
              <a:t>trent</a:t>
            </a:r>
            <a:r>
              <a:rPr lang="en-US" sz="1800" dirty="0">
                <a:hlinkClick r:id="rId5"/>
              </a:rPr>
              <a:t>/</a:t>
            </a:r>
            <a:r>
              <a:rPr lang="en-US" sz="1800" dirty="0" err="1">
                <a:hlinkClick r:id="rId5"/>
              </a:rPr>
              <a:t>MustLearnKQL</a:t>
            </a:r>
            <a:r>
              <a:rPr lang="en-US" sz="1800" dirty="0">
                <a:hlinkClick r:id="rId5"/>
              </a:rPr>
              <a:t>: Code included as part of the </a:t>
            </a:r>
            <a:r>
              <a:rPr lang="en-US" sz="1800" dirty="0" err="1">
                <a:hlinkClick r:id="rId5"/>
              </a:rPr>
              <a:t>MustLearnKQL</a:t>
            </a:r>
            <a:r>
              <a:rPr lang="en-US" sz="1800" dirty="0">
                <a:hlinkClick r:id="rId5"/>
              </a:rPr>
              <a:t> blog series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u="sng" dirty="0"/>
              <a:t>ADVANCED (and Learn while having fun)</a:t>
            </a:r>
          </a:p>
          <a:p>
            <a:r>
              <a:rPr lang="en-US" sz="2000" dirty="0"/>
              <a:t>Kusto Detective Agency : </a:t>
            </a:r>
            <a:r>
              <a:rPr lang="it-IT" sz="1800" dirty="0" err="1">
                <a:hlinkClick r:id="rId6"/>
              </a:rPr>
              <a:t>Kusto</a:t>
            </a:r>
            <a:r>
              <a:rPr lang="it-IT" sz="1800" dirty="0">
                <a:hlinkClick r:id="rId6"/>
              </a:rPr>
              <a:t> Detective Agency</a:t>
            </a:r>
            <a:endParaRPr lang="en-US" sz="18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5CA94D-8ADE-FD84-95CE-498681059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254" y="3928050"/>
            <a:ext cx="4568469" cy="23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Telemetry Tips : Recap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3EC61-9BC4-B0D8-D828-57A91EB53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231" y="1470025"/>
            <a:ext cx="9250879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Choose the right tool (</a:t>
            </a:r>
            <a:r>
              <a:rPr lang="en-US" sz="2000" dirty="0" err="1"/>
              <a:t>PowerBI</a:t>
            </a:r>
            <a:r>
              <a:rPr lang="en-US" sz="2000" dirty="0"/>
              <a:t> vs ADE)</a:t>
            </a:r>
          </a:p>
          <a:p>
            <a:r>
              <a:rPr lang="en-US" sz="2000" dirty="0"/>
              <a:t>Signals: Environmental signals as first train stop</a:t>
            </a:r>
          </a:p>
          <a:p>
            <a:r>
              <a:rPr lang="en-US" sz="2000" dirty="0"/>
              <a:t>Signals: Long running queries / AL methods (RT0005, RT0018)</a:t>
            </a:r>
          </a:p>
          <a:p>
            <a:r>
              <a:rPr lang="en-US" sz="2000" dirty="0"/>
              <a:t>Signals: Lock Timeout (RT0012 / RT0013)</a:t>
            </a:r>
          </a:p>
          <a:p>
            <a:r>
              <a:rPr lang="en-US" sz="2000" dirty="0"/>
              <a:t>Signals: Deadlock (RT0023)</a:t>
            </a:r>
          </a:p>
          <a:p>
            <a:r>
              <a:rPr lang="en-US" sz="2000" dirty="0"/>
              <a:t>Potential </a:t>
            </a:r>
            <a:r>
              <a:rPr lang="en-US" sz="2000" dirty="0" err="1"/>
              <a:t>Setloadfields</a:t>
            </a:r>
            <a:r>
              <a:rPr lang="en-US" sz="2000" dirty="0"/>
              <a:t> pattern (SQL queries with Join(s) / many fields)</a:t>
            </a:r>
          </a:p>
          <a:p>
            <a:r>
              <a:rPr lang="en-US" sz="2000" dirty="0"/>
              <a:t>Potential </a:t>
            </a:r>
            <a:r>
              <a:rPr lang="en-US" sz="2000" dirty="0" err="1"/>
              <a:t>ReadIsolation</a:t>
            </a:r>
            <a:r>
              <a:rPr lang="en-US" sz="2000" dirty="0"/>
              <a:t> pattern (Typically </a:t>
            </a:r>
            <a:r>
              <a:rPr lang="en-US" sz="2000" dirty="0" err="1"/>
              <a:t>IsEmpty</a:t>
            </a:r>
            <a:r>
              <a:rPr lang="en-US" sz="2000" dirty="0"/>
              <a:t> / </a:t>
            </a:r>
            <a:r>
              <a:rPr lang="en-US" sz="2000" dirty="0" err="1"/>
              <a:t>Calcsums</a:t>
            </a:r>
            <a:r>
              <a:rPr lang="en-US" sz="2000" dirty="0"/>
              <a:t>)</a:t>
            </a:r>
          </a:p>
          <a:p>
            <a:r>
              <a:rPr lang="en-US" sz="2000" dirty="0"/>
              <a:t>Combine signals to know What Was Running in that specific time</a:t>
            </a:r>
          </a:p>
          <a:p>
            <a:r>
              <a:rPr lang="en-US" sz="2000" dirty="0"/>
              <a:t>Compare pre- and post- signals frequency and average time</a:t>
            </a:r>
          </a:p>
          <a:p>
            <a:r>
              <a:rPr lang="en-US" sz="2000" dirty="0"/>
              <a:t>3 KQL boosters: evaluate pivot, </a:t>
            </a:r>
            <a:r>
              <a:rPr lang="en-US" sz="2000" dirty="0" err="1"/>
              <a:t>hourofday</a:t>
            </a:r>
            <a:r>
              <a:rPr lang="en-US" sz="2000" dirty="0"/>
              <a:t>, </a:t>
            </a:r>
            <a:r>
              <a:rPr lang="en-US" sz="2000" dirty="0" err="1"/>
              <a:t>externaldata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BONUS TRACK : KQL learning paths – from zero to hero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6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714" y="396442"/>
            <a:ext cx="11438165" cy="1325563"/>
          </a:xfrm>
        </p:spPr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3EC61-9BC4-B0D8-D828-57A91EB53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5" y="1451552"/>
            <a:ext cx="96329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 the ERP business since 1998</a:t>
            </a:r>
          </a:p>
          <a:p>
            <a:pPr marL="457200" lvl="1" indent="0">
              <a:buNone/>
            </a:pPr>
            <a:r>
              <a:rPr lang="en-US" sz="1900" b="1" dirty="0"/>
              <a:t>COMPETITOR</a:t>
            </a:r>
            <a:r>
              <a:rPr lang="en-US" sz="1900" dirty="0"/>
              <a:t> : ERP Software Developer with a local ERP (6Y)</a:t>
            </a:r>
          </a:p>
          <a:p>
            <a:pPr marL="457200" lvl="1" indent="0">
              <a:buNone/>
            </a:pPr>
            <a:r>
              <a:rPr lang="en-US" sz="1900" b="1" dirty="0"/>
              <a:t>CUSTOMER</a:t>
            </a:r>
            <a:r>
              <a:rPr lang="en-US" sz="1900" dirty="0"/>
              <a:t> : Dynamics NAV System Administrator (4Y)</a:t>
            </a:r>
          </a:p>
          <a:p>
            <a:pPr marL="457200" lvl="1" indent="0">
              <a:buNone/>
            </a:pPr>
            <a:r>
              <a:rPr lang="en-US" sz="1900" b="1" dirty="0"/>
              <a:t>MICROSOFT</a:t>
            </a:r>
            <a:r>
              <a:rPr lang="en-US" sz="1900" dirty="0"/>
              <a:t> : Escalation Engineer Dynamics NAV / 365 Business Central (15Y)</a:t>
            </a:r>
          </a:p>
          <a:p>
            <a:pPr marL="457200" lvl="1" indent="0">
              <a:buNone/>
            </a:pPr>
            <a:r>
              <a:rPr lang="en-US" sz="1900" b="1" dirty="0"/>
              <a:t>PARTNER</a:t>
            </a:r>
            <a:r>
              <a:rPr lang="en-US" sz="1900" dirty="0"/>
              <a:t> : Performance Specialist @ EOS Solutions Group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/>
              <a:t>MCT and Books Author</a:t>
            </a:r>
          </a:p>
          <a:p>
            <a:pPr marL="0" indent="0">
              <a:buNone/>
            </a:pPr>
            <a:r>
              <a:rPr lang="en-US" sz="2000" dirty="0"/>
              <a:t>52 years old</a:t>
            </a:r>
          </a:p>
          <a:p>
            <a:pPr marL="0" indent="0">
              <a:buNone/>
            </a:pPr>
            <a:r>
              <a:rPr lang="en-US" sz="2000" dirty="0"/>
              <a:t>Married with 2 kids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026" name="Picture 2" descr="Dynamics 365 Business Central tales, myths, legends. And something serious.">
            <a:extLst>
              <a:ext uri="{FF2B5EF4-FFF2-40B4-BE49-F238E27FC236}">
                <a16:creationId xmlns:a16="http://schemas.microsoft.com/office/drawing/2014/main" id="{3D4D4644-1F79-078D-8037-32672F63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07" y="4107995"/>
            <a:ext cx="13838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24311F-78F4-AC40-C8C0-549086E0A209}"/>
              </a:ext>
            </a:extLst>
          </p:cNvPr>
          <p:cNvSpPr txBox="1"/>
          <p:nvPr/>
        </p:nvSpPr>
        <p:spPr>
          <a:xfrm>
            <a:off x="4665527" y="5510809"/>
            <a:ext cx="3036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hlinkClick r:id="rId3"/>
              </a:rPr>
              <a:t>https://duiliotacconi.com/</a:t>
            </a:r>
            <a:endParaRPr lang="it-IT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774E177-23CF-7BD3-155A-155E9328B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794" y="2918916"/>
            <a:ext cx="27527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39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F78512C-A098-2A2B-9A0A-2D6458C04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15" y="235045"/>
            <a:ext cx="8420704" cy="47366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1884" y="2909364"/>
            <a:ext cx="11438165" cy="2852737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7465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714" y="396442"/>
            <a:ext cx="11438165" cy="1325563"/>
          </a:xfrm>
        </p:spPr>
        <p:txBody>
          <a:bodyPr/>
          <a:lstStyle/>
          <a:p>
            <a:r>
              <a:rPr lang="en-US" dirty="0"/>
              <a:t>Let’s go straight to the point</a:t>
            </a:r>
          </a:p>
        </p:txBody>
      </p:sp>
      <p:pic>
        <p:nvPicPr>
          <p:cNvPr id="7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C792ED-D921-482C-AA8F-82B963B9FF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47" y="1470477"/>
            <a:ext cx="7911521" cy="435133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6F2D03-6089-B352-A05B-8FF879586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5620" y="2698621"/>
            <a:ext cx="3027259" cy="158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GOALS</a:t>
            </a:r>
            <a:endParaRPr lang="en-US" sz="2400" b="1" dirty="0">
              <a:hlinkClick r:id="rId3"/>
            </a:endParaRPr>
          </a:p>
          <a:p>
            <a:r>
              <a:rPr lang="en-US" sz="2400" dirty="0"/>
              <a:t>OBSERVABILITY</a:t>
            </a:r>
          </a:p>
          <a:p>
            <a:r>
              <a:rPr lang="en-US" sz="2400" dirty="0"/>
              <a:t>TROUBLESHOOTING</a:t>
            </a:r>
          </a:p>
          <a:p>
            <a:endParaRPr lang="en-US" sz="2400" dirty="0"/>
          </a:p>
          <a:p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D338543-9FC1-2868-EC38-4751093814BC}"/>
              </a:ext>
            </a:extLst>
          </p:cNvPr>
          <p:cNvSpPr/>
          <p:nvPr/>
        </p:nvSpPr>
        <p:spPr>
          <a:xfrm>
            <a:off x="728283" y="2379058"/>
            <a:ext cx="2006825" cy="53407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8DAF762-1D65-AEE1-5AB6-3D10D230B4A4}"/>
              </a:ext>
            </a:extLst>
          </p:cNvPr>
          <p:cNvSpPr/>
          <p:nvPr/>
        </p:nvSpPr>
        <p:spPr>
          <a:xfrm>
            <a:off x="3364938" y="3646146"/>
            <a:ext cx="1077589" cy="675009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5DBE149-F3AD-0286-801F-6A78B4B8042E}"/>
              </a:ext>
            </a:extLst>
          </p:cNvPr>
          <p:cNvSpPr/>
          <p:nvPr/>
        </p:nvSpPr>
        <p:spPr>
          <a:xfrm>
            <a:off x="5640148" y="1798330"/>
            <a:ext cx="720191" cy="64546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C32B967-8279-4856-EFEE-64EC4E0719C5}"/>
              </a:ext>
            </a:extLst>
          </p:cNvPr>
          <p:cNvSpPr/>
          <p:nvPr/>
        </p:nvSpPr>
        <p:spPr>
          <a:xfrm>
            <a:off x="5615873" y="2646095"/>
            <a:ext cx="1296656" cy="64546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AA39DC3-1FC7-95FC-2954-57D0D50B8E53}"/>
              </a:ext>
            </a:extLst>
          </p:cNvPr>
          <p:cNvSpPr/>
          <p:nvPr/>
        </p:nvSpPr>
        <p:spPr>
          <a:xfrm>
            <a:off x="7016518" y="3449575"/>
            <a:ext cx="800388" cy="53407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C88D066-0D21-DFEC-246E-B08E6CA7E407}"/>
              </a:ext>
            </a:extLst>
          </p:cNvPr>
          <p:cNvSpPr/>
          <p:nvPr/>
        </p:nvSpPr>
        <p:spPr>
          <a:xfrm>
            <a:off x="8875620" y="3552404"/>
            <a:ext cx="2963028" cy="581704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37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80F9A915-22BF-B2D3-A10B-DC7B8FA0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01" y="1550896"/>
            <a:ext cx="9099666" cy="3976667"/>
          </a:xfrm>
          <a:prstGeom prst="rect">
            <a:avLst/>
          </a:prstGeom>
        </p:spPr>
      </p:pic>
      <p:pic>
        <p:nvPicPr>
          <p:cNvPr id="12" name="Picture 2" descr="OMS Log Analytics | Microsoft Azure Mono">
            <a:extLst>
              <a:ext uri="{FF2B5EF4-FFF2-40B4-BE49-F238E27FC236}">
                <a16:creationId xmlns:a16="http://schemas.microsoft.com/office/drawing/2014/main" id="{D3DD8E62-1AD9-E1CF-4E37-B8B86D25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6" y="1550896"/>
            <a:ext cx="941682" cy="9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Choose The Right Tool </a:t>
            </a:r>
          </a:p>
        </p:txBody>
      </p:sp>
    </p:spTree>
    <p:extLst>
      <p:ext uri="{BB962C8B-B14F-4D97-AF65-F5344CB8AC3E}">
        <p14:creationId xmlns:p14="http://schemas.microsoft.com/office/powerpoint/2010/main" val="199099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Choose The Right Tool</a:t>
            </a:r>
          </a:p>
        </p:txBody>
      </p:sp>
      <p:pic>
        <p:nvPicPr>
          <p:cNvPr id="7" name="Picture 2" descr="Microsoft Power BI Logo and symbol, meaning, history, PNG, brand">
            <a:extLst>
              <a:ext uri="{FF2B5EF4-FFF2-40B4-BE49-F238E27FC236}">
                <a16:creationId xmlns:a16="http://schemas.microsoft.com/office/drawing/2014/main" id="{83876F81-43DA-8CC8-9EDD-FFECC1F2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4" y="1539735"/>
            <a:ext cx="1555391" cy="8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ggetto 8">
            <a:extLst>
              <a:ext uri="{FF2B5EF4-FFF2-40B4-BE49-F238E27FC236}">
                <a16:creationId xmlns:a16="http://schemas.microsoft.com/office/drawing/2014/main" id="{5CC757A5-CB65-2E8D-638B-5CC3DE8F90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65481"/>
              </p:ext>
            </p:extLst>
          </p:nvPr>
        </p:nvGraphicFramePr>
        <p:xfrm>
          <a:off x="1715115" y="1456607"/>
          <a:ext cx="3537373" cy="1554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972480" imgH="3064320" progId="PBrush">
                  <p:embed/>
                </p:oleObj>
              </mc:Choice>
              <mc:Fallback>
                <p:oleObj name="Bitmap Image" r:id="rId3" imgW="6972480" imgH="3064320" progId="PBrush">
                  <p:embed/>
                  <p:pic>
                    <p:nvPicPr>
                      <p:cNvPr id="9" name="Oggetto 8">
                        <a:extLst>
                          <a:ext uri="{FF2B5EF4-FFF2-40B4-BE49-F238E27FC236}">
                            <a16:creationId xmlns:a16="http://schemas.microsoft.com/office/drawing/2014/main" id="{5CC757A5-CB65-2E8D-638B-5CC3DE8F9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5115" y="1456607"/>
                        <a:ext cx="3537373" cy="1554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246DA48-848E-3C4F-27D7-EF35087070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63" y="1456607"/>
            <a:ext cx="5621611" cy="48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Choose The Right Tool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8B6B8BD-63A1-3396-4F68-AB9A8A93B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57" y="1468582"/>
            <a:ext cx="7756290" cy="437760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9133FD8-4801-7074-35C3-2F7A1FE4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1468582"/>
            <a:ext cx="1150588" cy="91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7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Choose The Right Tool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5189D8-5478-195F-7BE1-4FFBB16C1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86" y="1558139"/>
            <a:ext cx="10068164" cy="3746551"/>
          </a:xfrm>
          <a:prstGeom prst="rect">
            <a:avLst/>
          </a:prstGeom>
        </p:spPr>
      </p:pic>
      <p:pic>
        <p:nvPicPr>
          <p:cNvPr id="3" name="Picture 6" descr="What's new in ADX Web Explorer - Microsoft Community Hub">
            <a:extLst>
              <a:ext uri="{FF2B5EF4-FFF2-40B4-BE49-F238E27FC236}">
                <a16:creationId xmlns:a16="http://schemas.microsoft.com/office/drawing/2014/main" id="{FF60E5F0-B228-51F8-F20B-A7204F3F1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44" y="1502261"/>
            <a:ext cx="2911973" cy="9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37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Choose The Right Tool</a:t>
            </a:r>
          </a:p>
        </p:txBody>
      </p:sp>
      <p:pic>
        <p:nvPicPr>
          <p:cNvPr id="7" name="Picture 2" descr="Microsoft Power BI Logo and symbol, meaning, history, PNG, brand">
            <a:extLst>
              <a:ext uri="{FF2B5EF4-FFF2-40B4-BE49-F238E27FC236}">
                <a16:creationId xmlns:a16="http://schemas.microsoft.com/office/drawing/2014/main" id="{83876F81-43DA-8CC8-9EDD-FFECC1F2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41" y="1633917"/>
            <a:ext cx="1555391" cy="8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What's new in ADX Web Explorer - Microsoft Community Hub">
            <a:extLst>
              <a:ext uri="{FF2B5EF4-FFF2-40B4-BE49-F238E27FC236}">
                <a16:creationId xmlns:a16="http://schemas.microsoft.com/office/drawing/2014/main" id="{D81DFCBA-15E8-A0C0-64AC-3F312BA8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94" y="1619747"/>
            <a:ext cx="2911973" cy="9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OMS Log Analytics | Microsoft Azure Mono">
            <a:extLst>
              <a:ext uri="{FF2B5EF4-FFF2-40B4-BE49-F238E27FC236}">
                <a16:creationId xmlns:a16="http://schemas.microsoft.com/office/drawing/2014/main" id="{D3DD8E62-1AD9-E1CF-4E37-B8B86D25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49" y="1600530"/>
            <a:ext cx="941682" cy="9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9133FD8-4801-7074-35C3-2F7A1FE48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926" y="1704658"/>
            <a:ext cx="923925" cy="7334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5E44A-CB33-20F4-75CE-D475B203B3E2}"/>
              </a:ext>
            </a:extLst>
          </p:cNvPr>
          <p:cNvSpPr txBox="1">
            <a:spLocks/>
          </p:cNvSpPr>
          <p:nvPr/>
        </p:nvSpPr>
        <p:spPr>
          <a:xfrm>
            <a:off x="442796" y="2681365"/>
            <a:ext cx="2887633" cy="2939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Log Analytics</a:t>
            </a:r>
          </a:p>
          <a:p>
            <a:r>
              <a:rPr lang="en-US" sz="1800" dirty="0"/>
              <a:t>Spot analysis. Only if you have no other tools available.</a:t>
            </a:r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F6C57C-9769-3F4F-757D-8CFF1FA658AB}"/>
              </a:ext>
            </a:extLst>
          </p:cNvPr>
          <p:cNvSpPr txBox="1">
            <a:spLocks/>
          </p:cNvSpPr>
          <p:nvPr/>
        </p:nvSpPr>
        <p:spPr>
          <a:xfrm>
            <a:off x="3330429" y="2681365"/>
            <a:ext cx="2887633" cy="2939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Power BI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BEST for Data Visualization</a:t>
            </a:r>
          </a:p>
          <a:p>
            <a:r>
              <a:rPr lang="en-US" sz="1800" dirty="0"/>
              <a:t>Created and maintained by Microsoft </a:t>
            </a:r>
          </a:p>
          <a:p>
            <a:r>
              <a:rPr lang="en-US" sz="1800" dirty="0"/>
              <a:t>Needs a Power BI license</a:t>
            </a:r>
          </a:p>
          <a:p>
            <a:r>
              <a:rPr lang="en-US" sz="1800" dirty="0"/>
              <a:t>Not so good for JIT troubleshooting (as of now)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3944C2-926F-FEF6-A836-550454516761}"/>
              </a:ext>
            </a:extLst>
          </p:cNvPr>
          <p:cNvSpPr txBox="1">
            <a:spLocks/>
          </p:cNvSpPr>
          <p:nvPr/>
        </p:nvSpPr>
        <p:spPr>
          <a:xfrm>
            <a:off x="6218062" y="2681365"/>
            <a:ext cx="2887633" cy="29392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Azure Data Explorer (ADE)</a:t>
            </a:r>
            <a:r>
              <a:rPr lang="en-US" sz="2000" dirty="0"/>
              <a:t>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BEST for JIT Troubleshooting</a:t>
            </a:r>
          </a:p>
          <a:p>
            <a:r>
              <a:rPr lang="en-US" sz="2000" dirty="0"/>
              <a:t>No extra cost</a:t>
            </a:r>
          </a:p>
          <a:p>
            <a:r>
              <a:rPr lang="en-US" sz="2000" dirty="0"/>
              <a:t>Dashboards</a:t>
            </a:r>
          </a:p>
          <a:p>
            <a:r>
              <a:rPr lang="en-US" sz="2000" dirty="0"/>
              <a:t>Less data visualization capabilities than Power BI (e.g. no sparklines, as of now)</a:t>
            </a:r>
          </a:p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FF9735-3F06-AB98-7578-7148AD4A9F4C}"/>
              </a:ext>
            </a:extLst>
          </p:cNvPr>
          <p:cNvSpPr txBox="1">
            <a:spLocks/>
          </p:cNvSpPr>
          <p:nvPr/>
        </p:nvSpPr>
        <p:spPr>
          <a:xfrm>
            <a:off x="9165467" y="2681365"/>
            <a:ext cx="2887633" cy="2939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/>
              <a:t>Kusto Explorer</a:t>
            </a:r>
          </a:p>
          <a:p>
            <a:r>
              <a:rPr lang="en-US" sz="2000" dirty="0"/>
              <a:t>GOOD for JIT troubleshooting</a:t>
            </a:r>
          </a:p>
          <a:p>
            <a:r>
              <a:rPr lang="en-US" sz="2000" dirty="0"/>
              <a:t>No extra cost</a:t>
            </a:r>
          </a:p>
          <a:p>
            <a:r>
              <a:rPr lang="en-US" sz="2000" dirty="0"/>
              <a:t>No dashboards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47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Use environmental signals as first stop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09592-217C-BDCB-94B9-1DA738D0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445" y="1602553"/>
            <a:ext cx="1038796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Environmental signals : </a:t>
            </a:r>
            <a:r>
              <a:rPr lang="en-US" sz="2000" dirty="0">
                <a:hlinkClick r:id="rId2"/>
              </a:rPr>
              <a:t>https://learn.microsoft.com/en-us/dynamics365/business-central/dev-itpro/administration/telemetry-environment-lifecycle-trace</a:t>
            </a:r>
            <a:r>
              <a:rPr lang="en-US" sz="2000" dirty="0"/>
              <a:t> (available since v20.0)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94BF53-E91C-3A1F-6169-18047C259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2316793"/>
            <a:ext cx="3832048" cy="12226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9FBC8D5-F12C-3042-A5E3-3E6A76DBD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699" y="3539438"/>
            <a:ext cx="8677275" cy="10477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7B98E43-23C1-1AC9-BAB3-BEC417876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662" y="4607347"/>
            <a:ext cx="8677275" cy="124694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DEA0AFB-E18D-96AB-761E-2C04CD4BA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2341420"/>
            <a:ext cx="3832048" cy="122264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94FDDBB-FE0E-B52B-953D-C54E3F97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699" y="3564065"/>
            <a:ext cx="8677275" cy="10477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909691-A152-2308-0E22-8624B8F91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662" y="4631974"/>
            <a:ext cx="8677275" cy="124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35679"/>
      </p:ext>
    </p:extLst>
  </p:cSld>
  <p:clrMapOvr>
    <a:masterClrMapping/>
  </p:clrMapOvr>
</p:sld>
</file>

<file path=ppt/theme/theme1.xml><?xml version="1.0" encoding="utf-8"?>
<a:theme xmlns:a="http://schemas.openxmlformats.org/drawingml/2006/main" name="Directions 20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rections 2015 North America">
      <a:majorFont>
        <a:latin typeface="Source Sans Pro Black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rections-2024-PowerPoint-Template-16-9" id="{FA035E8D-4620-554B-8B4E-834847F99F51}" vid="{0BF9D308-AF1E-D740-B36D-C3EFC3FF50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Directions-2024-PowerPoint-Template-16-9</Template>
  <TotalTime>0</TotalTime>
  <Words>790</Words>
  <Application>Microsoft Office PowerPoint</Application>
  <PresentationFormat>Widescreen</PresentationFormat>
  <Paragraphs>97</Paragraphs>
  <Slides>20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Source Sans Pro</vt:lpstr>
      <vt:lpstr>Source Sans Pro Light</vt:lpstr>
      <vt:lpstr>Directions 2015</vt:lpstr>
      <vt:lpstr>Bitmap Image</vt:lpstr>
      <vt:lpstr>10 Telemetry Tips</vt:lpstr>
      <vt:lpstr>whoami</vt:lpstr>
      <vt:lpstr>Let’s go straight to the point</vt:lpstr>
      <vt:lpstr>1. Choose The Right Tool </vt:lpstr>
      <vt:lpstr>1. Choose The Right Tool</vt:lpstr>
      <vt:lpstr>1. Choose The Right Tool</vt:lpstr>
      <vt:lpstr>1. Choose The Right Tool</vt:lpstr>
      <vt:lpstr>1. Choose The Right Tool</vt:lpstr>
      <vt:lpstr>2. Use environmental signals as first stop</vt:lpstr>
      <vt:lpstr>3. Check Long Running SQL Queries (LRQ) / AL Methods(LRAM)</vt:lpstr>
      <vt:lpstr>4. Investigate Lock Timeouts</vt:lpstr>
      <vt:lpstr>5. Investigate Deadlocks</vt:lpstr>
      <vt:lpstr>6. Improvement patterns: Setloadfields</vt:lpstr>
      <vt:lpstr>7. Improvement patterns: ReadIsolation</vt:lpstr>
      <vt:lpstr>8. Determine What Was Running at that time </vt:lpstr>
      <vt:lpstr>9. Compare pre- and post- update / changes </vt:lpstr>
      <vt:lpstr>10. Useful KQL </vt:lpstr>
      <vt:lpstr>BONUS TRACK : Start / Continue learning KQL</vt:lpstr>
      <vt:lpstr>10 Telemetry Tips : Recap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Telemetry tips</dc:title>
  <dc:creator>Duilio Tacconi</dc:creator>
  <cp:lastModifiedBy>Duilio Tacconi</cp:lastModifiedBy>
  <cp:revision>80</cp:revision>
  <dcterms:created xsi:type="dcterms:W3CDTF">2024-04-07T07:31:07Z</dcterms:created>
  <dcterms:modified xsi:type="dcterms:W3CDTF">2024-04-13T19:50:46Z</dcterms:modified>
</cp:coreProperties>
</file>